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63" r:id="rId2"/>
    <p:sldId id="256" r:id="rId3"/>
    <p:sldId id="257" r:id="rId4"/>
    <p:sldId id="258" r:id="rId5"/>
    <p:sldId id="268" r:id="rId6"/>
    <p:sldId id="266" r:id="rId7"/>
    <p:sldId id="26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3984319-EEE3-40A7-B627-3E8E863F64F8}">
          <p14:sldIdLst>
            <p14:sldId id="263"/>
            <p14:sldId id="256"/>
          </p14:sldIdLst>
        </p14:section>
        <p14:section name="Experiment" id="{C0B029D5-8BDA-4B47-9F38-AE5AB1BBECE9}">
          <p14:sldIdLst>
            <p14:sldId id="257"/>
            <p14:sldId id="258"/>
            <p14:sldId id="268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DEB4C"/>
    <a:srgbClr val="4471EB"/>
    <a:srgbClr val="EB5484"/>
    <a:srgbClr val="404040"/>
    <a:srgbClr val="202020"/>
    <a:srgbClr val="262626"/>
    <a:srgbClr val="E2001A"/>
    <a:srgbClr val="19CFC8"/>
    <a:srgbClr val="2C47B2"/>
    <a:srgbClr val="8E10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5808" autoAdjust="0"/>
  </p:normalViewPr>
  <p:slideViewPr>
    <p:cSldViewPr snapToGrid="0">
      <p:cViewPr varScale="1">
        <p:scale>
          <a:sx n="75" d="100"/>
          <a:sy n="75" d="100"/>
        </p:scale>
        <p:origin x="618" y="66"/>
      </p:cViewPr>
      <p:guideLst/>
    </p:cSldViewPr>
  </p:slideViewPr>
  <p:notesTextViewPr>
    <p:cViewPr>
      <p:scale>
        <a:sx n="1" d="1"/>
        <a:sy n="1" d="1"/>
      </p:scale>
      <p:origin x="0" y="-17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sv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050BE8-9F45-4D86-9BE0-DB9682CD78EB}" type="datetimeFigureOut">
              <a:rPr lang="en-US" smtClean="0"/>
              <a:t>9/5/2020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8E0196-CA0D-4F44-A781-BE82DC658B8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394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Ein Anlagenmechaniker der Zuleitungen wartet benötigt hierfür mehrere Stunden</a:t>
            </a:r>
          </a:p>
          <a:p>
            <a:r>
              <a:rPr lang="de-DE" dirty="0" err="1"/>
              <a:t>Augmented</a:t>
            </a:r>
            <a:r>
              <a:rPr lang="de-DE" dirty="0"/>
              <a:t> Reality Technologie hier im Bild als Teil des Helmes dargestellt [draufzeigen]</a:t>
            </a:r>
          </a:p>
          <a:p>
            <a:r>
              <a:rPr lang="de-DE" dirty="0"/>
              <a:t>Können das Problem in Sekundenbruchteilen diagnostizieren und eine Schritt für Schritt Anleitung zur Behebung des Problems im Sichtfeld des Analgenmechanikers anzeigen</a:t>
            </a:r>
          </a:p>
          <a:p>
            <a:r>
              <a:rPr lang="de-DE" dirty="0"/>
              <a:t>Infolgedessen kann nicht nur die benötigte Zeit drastisch reduzieren, sondern auch auf Fehler ´hingewiesen werden. So können diese vermieden werden.</a:t>
            </a:r>
          </a:p>
          <a:p>
            <a:r>
              <a:rPr lang="de-DE" dirty="0"/>
              <a:t>Des Weiteren können nicht spezialisierte Techniker für jede beliebige spezialisierte Aufgabe eingesetzt werden und Angeleitet selbst ihnen völlig unbekannte </a:t>
            </a:r>
            <a:r>
              <a:rPr lang="de-DE" dirty="0" err="1"/>
              <a:t>Maschienen</a:t>
            </a:r>
            <a:r>
              <a:rPr lang="de-DE" dirty="0"/>
              <a:t> reparieren.</a:t>
            </a:r>
          </a:p>
          <a:p>
            <a:endParaRPr lang="de-DE" dirty="0"/>
          </a:p>
          <a:p>
            <a:r>
              <a:rPr lang="de-DE" dirty="0"/>
              <a:t>Hierfür wird Software benötigt, welche das Umfeld der Techniker wahrnehmen</a:t>
            </a:r>
          </a:p>
          <a:p>
            <a:r>
              <a:rPr lang="de-DE" dirty="0"/>
              <a:t>Eine Unteraufgabe dieser Wahrnehmung ist das Unterscheiden von Werkzeugen</a:t>
            </a:r>
          </a:p>
          <a:p>
            <a:endParaRPr lang="de-DE" dirty="0"/>
          </a:p>
          <a:p>
            <a:r>
              <a:rPr lang="de-DE" dirty="0"/>
              <a:t>So muss zum Beispiel eine Software welche eine Schritt für Schritt Anleitung anzeigt, einen Schraubenzieher von einem Schraubenschlüssel unterscheiden können,</a:t>
            </a:r>
          </a:p>
          <a:p>
            <a:r>
              <a:rPr lang="de-DE" dirty="0"/>
              <a:t>Wenn sie dem Techniker anzeigt die Schraube mit dem Schraubenschlüssel in seinem Werkzeugkasten anzuziehen, anstatt mit dem Schraubenzieher in seiner Hand.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Mit dieser Unteraufgabe beschäftigt sich meine Bachelorarbeit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968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 die Arbeit in Englisch verfasst wurde zitiere ich die Forschungsfrage frei übersetzt.</a:t>
            </a:r>
          </a:p>
          <a:p>
            <a:endParaRPr lang="de-DE" dirty="0"/>
          </a:p>
          <a:p>
            <a:r>
              <a:rPr lang="de-DE" dirty="0"/>
              <a:t>Welches neuronale Netz ist am besten für die Klassifizierung von Werkzeugen geeignet</a:t>
            </a:r>
          </a:p>
          <a:p>
            <a:endParaRPr lang="de-DE" dirty="0"/>
          </a:p>
          <a:p>
            <a:r>
              <a:rPr lang="de-DE" dirty="0"/>
              <a:t>Die Forschungsfrage wurde in einem Experiment analysiert. </a:t>
            </a:r>
          </a:p>
          <a:p>
            <a:r>
              <a:rPr lang="de-DE" dirty="0"/>
              <a:t>Im folgenden erkläre ich dessen Methodik.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1898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Experiment lief wie folgt ab:</a:t>
            </a:r>
          </a:p>
          <a:p>
            <a:r>
              <a:rPr lang="de-DE" dirty="0"/>
              <a:t>Neuronale netze wurden </a:t>
            </a:r>
            <a:r>
              <a:rPr lang="de-DE" dirty="0" err="1"/>
              <a:t>supervised</a:t>
            </a:r>
            <a:r>
              <a:rPr lang="de-DE" dirty="0"/>
              <a:t> trainiert Nahaufnahme eines Werkzeuges in 6 </a:t>
            </a:r>
            <a:r>
              <a:rPr lang="de-DE" dirty="0" err="1"/>
              <a:t>klassen</a:t>
            </a:r>
            <a:r>
              <a:rPr lang="de-DE" dirty="0"/>
              <a:t> (</a:t>
            </a:r>
            <a:r>
              <a:rPr lang="de-DE" dirty="0" err="1"/>
              <a:t>bohrer</a:t>
            </a:r>
            <a:r>
              <a:rPr lang="de-DE" dirty="0"/>
              <a:t>, </a:t>
            </a:r>
            <a:r>
              <a:rPr lang="de-DE" dirty="0" err="1"/>
              <a:t>hammer</a:t>
            </a:r>
            <a:r>
              <a:rPr lang="de-DE" dirty="0"/>
              <a:t>, säge, </a:t>
            </a:r>
            <a:r>
              <a:rPr lang="de-DE" dirty="0" err="1"/>
              <a:t>schraubenschlüssel</a:t>
            </a:r>
            <a:r>
              <a:rPr lang="de-DE" dirty="0"/>
              <a:t>, </a:t>
            </a:r>
            <a:r>
              <a:rPr lang="de-DE" dirty="0" err="1"/>
              <a:t>schraubenzieher</a:t>
            </a:r>
            <a:r>
              <a:rPr lang="de-DE" dirty="0"/>
              <a:t> und </a:t>
            </a:r>
            <a:r>
              <a:rPr lang="de-DE" dirty="0" err="1"/>
              <a:t>zange</a:t>
            </a:r>
            <a:r>
              <a:rPr lang="de-DE" dirty="0"/>
              <a:t>) zu klassifizieren</a:t>
            </a:r>
          </a:p>
          <a:p>
            <a:r>
              <a:rPr lang="de-DE" dirty="0"/>
              <a:t>Anschließend wurden die neuronalen netze verglichen, wie </a:t>
            </a:r>
            <a:r>
              <a:rPr lang="de-DE" dirty="0" err="1"/>
              <a:t>accurat</a:t>
            </a:r>
            <a:r>
              <a:rPr lang="de-DE" dirty="0"/>
              <a:t> sie </a:t>
            </a:r>
            <a:r>
              <a:rPr lang="de-DE" dirty="0" err="1"/>
              <a:t>klassifzieren</a:t>
            </a:r>
            <a:endParaRPr lang="de-DE" dirty="0"/>
          </a:p>
          <a:p>
            <a:endParaRPr lang="de-DE" dirty="0"/>
          </a:p>
          <a:p>
            <a:r>
              <a:rPr lang="de-DE" dirty="0"/>
              <a:t>Hierfür mussten Trainingsdaten erhoben und die zu vergleichenden neuronalen Netze bestimmt werden</a:t>
            </a:r>
          </a:p>
          <a:p>
            <a:endParaRPr lang="de-DE" dirty="0"/>
          </a:p>
          <a:p>
            <a:r>
              <a:rPr lang="de-DE" dirty="0"/>
              <a:t>Im folgenden gehe ich auf die Erhebung der Trainingsdaten, die Auswahl de zu vergleichenden Neuronalen Netze und die Diskussion der Ergebnisse ein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D</a:t>
            </a:r>
            <a:r>
              <a:rPr lang="en-US" dirty="0"/>
              <a:t>as Experiment </a:t>
            </a:r>
            <a:r>
              <a:rPr lang="en-US" dirty="0" err="1"/>
              <a:t>hatte</a:t>
            </a:r>
            <a:r>
              <a:rPr lang="en-US" dirty="0"/>
              <a:t> die </a:t>
            </a:r>
            <a:r>
              <a:rPr lang="en-US" dirty="0" err="1"/>
              <a:t>folgenden</a:t>
            </a:r>
            <a:r>
              <a:rPr lang="en-US" dirty="0"/>
              <a:t> </a:t>
            </a:r>
            <a:r>
              <a:rPr lang="en-US" dirty="0" err="1"/>
              <a:t>Ergebnisse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415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</a:t>
            </a:r>
            <a:r>
              <a:rPr lang="en-US" dirty="0" err="1"/>
              <a:t>ie</a:t>
            </a:r>
            <a:r>
              <a:rPr lang="en-US" dirty="0"/>
              <a:t> </a:t>
            </a:r>
            <a:r>
              <a:rPr lang="en-US" dirty="0" err="1"/>
              <a:t>Trainingsdate</a:t>
            </a:r>
            <a:r>
              <a:rPr lang="en-US" dirty="0"/>
              <a:t> </a:t>
            </a:r>
            <a:r>
              <a:rPr lang="en-US" dirty="0" err="1"/>
              <a:t>wurden</a:t>
            </a:r>
            <a:r>
              <a:rPr lang="en-US" dirty="0"/>
              <a:t> in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Primärerhebung</a:t>
            </a:r>
            <a:r>
              <a:rPr lang="en-US" dirty="0"/>
              <a:t> </a:t>
            </a:r>
            <a:r>
              <a:rPr lang="en-US" dirty="0" err="1"/>
              <a:t>selbst</a:t>
            </a:r>
            <a:r>
              <a:rPr lang="en-US" dirty="0"/>
              <a:t> </a:t>
            </a:r>
            <a:r>
              <a:rPr lang="en-US" dirty="0" err="1"/>
              <a:t>erhoben</a:t>
            </a:r>
            <a:endParaRPr lang="en-US" dirty="0"/>
          </a:p>
          <a:p>
            <a:endParaRPr lang="de-DE" dirty="0"/>
          </a:p>
          <a:p>
            <a:r>
              <a:rPr lang="de-DE" dirty="0"/>
              <a:t>Ein bekannter Schreiner hatte uns hierfür seine Werkstatt zur Verfügung gestellt</a:t>
            </a:r>
          </a:p>
          <a:p>
            <a:endParaRPr lang="de-DE" dirty="0"/>
          </a:p>
          <a:p>
            <a:r>
              <a:rPr lang="de-DE" dirty="0"/>
              <a:t>Ich konnte mir 3 freiwillige Unterstützer organisieren</a:t>
            </a:r>
          </a:p>
          <a:p>
            <a:endParaRPr lang="de-DE" dirty="0"/>
          </a:p>
          <a:p>
            <a:r>
              <a:rPr lang="de-DE" dirty="0"/>
              <a:t>Das heißt wir standen zu 4 einen ganzen Tag in der Werkstatt und haben Bilder gemacht</a:t>
            </a:r>
          </a:p>
          <a:p>
            <a:r>
              <a:rPr lang="de-DE" dirty="0"/>
              <a:t>Einer hatte dabei eine amüsante und smarte Technik, die habe ich versucht im Bild darzustellen, das Werkzeug wurde an einer durchsichtigen Schnur vor einer Wand aufgehängt und mit einer </a:t>
            </a:r>
            <a:r>
              <a:rPr lang="de-DE" dirty="0" err="1"/>
              <a:t>Seriebildaufnahme</a:t>
            </a:r>
            <a:r>
              <a:rPr lang="de-DE" dirty="0"/>
              <a:t> hat man eine Sphäre um das Werkzeug gezogen.</a:t>
            </a:r>
          </a:p>
          <a:p>
            <a:endParaRPr lang="de-DE" dirty="0"/>
          </a:p>
          <a:p>
            <a:r>
              <a:rPr lang="de-DE" dirty="0"/>
              <a:t>Wichtig war hierbei Aufnahmewinkel und Hintergründe beständig zu wechseln um Hintergrund und Perspektiven Bias in den Daten zu minimiert</a:t>
            </a:r>
          </a:p>
          <a:p>
            <a:endParaRPr lang="de-DE" dirty="0"/>
          </a:p>
          <a:p>
            <a:r>
              <a:rPr lang="de-DE" dirty="0"/>
              <a:t>Am Ende des Tages hatten wir über 20.000 Bilder.</a:t>
            </a:r>
          </a:p>
          <a:p>
            <a:endParaRPr lang="de-DE" dirty="0"/>
          </a:p>
          <a:p>
            <a:r>
              <a:rPr lang="de-DE" dirty="0"/>
              <a:t>Das resultierende Dataset, das TIC Dataset für Tool Image </a:t>
            </a:r>
            <a:r>
              <a:rPr lang="de-DE" dirty="0" err="1"/>
              <a:t>Classification</a:t>
            </a:r>
            <a:r>
              <a:rPr lang="de-DE" dirty="0"/>
              <a:t> Dataset,</a:t>
            </a:r>
          </a:p>
          <a:p>
            <a:r>
              <a:rPr lang="de-DE" dirty="0"/>
              <a:t>Beinhaltet 20400 Bilder also 3400 je Klasse</a:t>
            </a:r>
          </a:p>
          <a:p>
            <a:endParaRPr lang="de-DE" dirty="0"/>
          </a:p>
          <a:p>
            <a:r>
              <a:rPr lang="de-DE" dirty="0"/>
              <a:t>Ein Ausbalanciertes Trainingsset war sowohl für das lernen wie auch aufgrund der verwendeten Metrik vorteilhaft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976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D</a:t>
            </a:r>
            <a:r>
              <a:rPr lang="en-US" dirty="0" err="1"/>
              <a:t>ie</a:t>
            </a:r>
            <a:r>
              <a:rPr lang="en-US" dirty="0"/>
              <a:t> </a:t>
            </a:r>
            <a:r>
              <a:rPr lang="en-US" dirty="0" err="1"/>
              <a:t>Neuronalen</a:t>
            </a:r>
            <a:r>
              <a:rPr lang="en-US" dirty="0"/>
              <a:t> </a:t>
            </a:r>
            <a:r>
              <a:rPr lang="en-US" dirty="0" err="1"/>
              <a:t>Netze</a:t>
            </a:r>
            <a:r>
              <a:rPr lang="en-US" dirty="0"/>
              <a:t> </a:t>
            </a:r>
            <a:r>
              <a:rPr lang="en-US" dirty="0" err="1"/>
              <a:t>wurden</a:t>
            </a:r>
            <a:r>
              <a:rPr lang="en-US" dirty="0"/>
              <a:t> </a:t>
            </a:r>
            <a:r>
              <a:rPr lang="en-US" dirty="0" err="1"/>
              <a:t>basierend</a:t>
            </a:r>
            <a:r>
              <a:rPr lang="en-US" dirty="0"/>
              <a:t> auf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Literaturrecherche</a:t>
            </a:r>
            <a:r>
              <a:rPr lang="en-US" dirty="0"/>
              <a:t> </a:t>
            </a:r>
            <a:r>
              <a:rPr lang="en-US" dirty="0" err="1"/>
              <a:t>ausgewählt</a:t>
            </a:r>
            <a:endParaRPr lang="en-US" dirty="0"/>
          </a:p>
          <a:p>
            <a:endParaRPr lang="de-DE" dirty="0"/>
          </a:p>
          <a:p>
            <a:r>
              <a:rPr lang="de-DE" dirty="0"/>
              <a:t>Bei der Literaturrecherche wurde eine wissenschaftlich anerkannte Methode nach </a:t>
            </a:r>
            <a:r>
              <a:rPr lang="de-DE" dirty="0" err="1"/>
              <a:t>webster</a:t>
            </a:r>
            <a:r>
              <a:rPr lang="de-DE" dirty="0"/>
              <a:t> und </a:t>
            </a:r>
            <a:r>
              <a:rPr lang="de-DE" dirty="0" err="1"/>
              <a:t>watson</a:t>
            </a:r>
            <a:r>
              <a:rPr lang="de-DE" dirty="0"/>
              <a:t> 2002 verwendet</a:t>
            </a:r>
          </a:p>
          <a:p>
            <a:r>
              <a:rPr lang="de-DE" dirty="0"/>
              <a:t>Das </a:t>
            </a:r>
            <a:r>
              <a:rPr lang="de-DE" dirty="0" err="1"/>
              <a:t>ergebniss</a:t>
            </a:r>
            <a:r>
              <a:rPr lang="de-DE" dirty="0"/>
              <a:t> dieser </a:t>
            </a:r>
            <a:r>
              <a:rPr lang="de-DE" dirty="0" err="1"/>
              <a:t>Literaturrechrche</a:t>
            </a:r>
            <a:r>
              <a:rPr lang="de-DE" dirty="0"/>
              <a:t> ist in einer </a:t>
            </a:r>
            <a:r>
              <a:rPr lang="de-DE" dirty="0" err="1"/>
              <a:t>conceptmatrix</a:t>
            </a:r>
            <a:r>
              <a:rPr lang="de-DE" dirty="0"/>
              <a:t> dargestellt </a:t>
            </a:r>
          </a:p>
          <a:p>
            <a:r>
              <a:rPr lang="de-DE" dirty="0"/>
              <a:t>In der Konzeptmatrix ist jedes analysierte </a:t>
            </a:r>
            <a:r>
              <a:rPr lang="de-DE" dirty="0" err="1"/>
              <a:t>paper</a:t>
            </a:r>
            <a:r>
              <a:rPr lang="de-DE" dirty="0"/>
              <a:t> zu den in ihm vorhandenen Konzepten in </a:t>
            </a:r>
            <a:r>
              <a:rPr lang="de-DE" dirty="0" err="1"/>
              <a:t>beziehung</a:t>
            </a:r>
            <a:r>
              <a:rPr lang="de-DE" dirty="0"/>
              <a:t> gesetzt</a:t>
            </a:r>
          </a:p>
          <a:p>
            <a:r>
              <a:rPr lang="de-DE" dirty="0"/>
              <a:t>Die Konzepte wurden hierbei aus den untersuchten </a:t>
            </a:r>
            <a:r>
              <a:rPr lang="de-DE" dirty="0" err="1"/>
              <a:t>Papern</a:t>
            </a:r>
            <a:r>
              <a:rPr lang="de-DE" dirty="0"/>
              <a:t> abgeleitet</a:t>
            </a:r>
          </a:p>
          <a:p>
            <a:endParaRPr lang="de-DE" dirty="0"/>
          </a:p>
          <a:p>
            <a:r>
              <a:rPr lang="de-DE" dirty="0"/>
              <a:t>Die gefundenen </a:t>
            </a:r>
            <a:r>
              <a:rPr lang="de-DE" dirty="0" err="1"/>
              <a:t>concepte</a:t>
            </a:r>
            <a:r>
              <a:rPr lang="de-DE" dirty="0"/>
              <a:t> sind:</a:t>
            </a:r>
          </a:p>
          <a:p>
            <a:r>
              <a:rPr lang="de-DE" dirty="0"/>
              <a:t>- </a:t>
            </a:r>
            <a:r>
              <a:rPr lang="de-DE" dirty="0" err="1"/>
              <a:t>Conv</a:t>
            </a:r>
            <a:r>
              <a:rPr lang="de-DE" dirty="0"/>
              <a:t> NNs</a:t>
            </a:r>
          </a:p>
          <a:p>
            <a:r>
              <a:rPr lang="de-DE" dirty="0"/>
              <a:t>- Residual NNs</a:t>
            </a:r>
          </a:p>
          <a:p>
            <a:r>
              <a:rPr lang="de-DE" dirty="0"/>
              <a:t>- </a:t>
            </a:r>
            <a:r>
              <a:rPr lang="de-DE" dirty="0" err="1"/>
              <a:t>Inception</a:t>
            </a:r>
            <a:r>
              <a:rPr lang="de-DE" dirty="0"/>
              <a:t> NNs</a:t>
            </a:r>
          </a:p>
          <a:p>
            <a:r>
              <a:rPr lang="de-DE" dirty="0"/>
              <a:t>- </a:t>
            </a:r>
            <a:r>
              <a:rPr lang="de-DE" dirty="0" err="1"/>
              <a:t>Dense</a:t>
            </a:r>
            <a:r>
              <a:rPr lang="de-DE" dirty="0"/>
              <a:t> </a:t>
            </a:r>
            <a:r>
              <a:rPr lang="de-DE" dirty="0" err="1"/>
              <a:t>Conv</a:t>
            </a:r>
            <a:r>
              <a:rPr lang="de-DE" dirty="0"/>
              <a:t> NNs</a:t>
            </a:r>
          </a:p>
          <a:p>
            <a:r>
              <a:rPr lang="de-DE" dirty="0"/>
              <a:t>- Sep </a:t>
            </a:r>
            <a:r>
              <a:rPr lang="de-DE" dirty="0" err="1"/>
              <a:t>Conv</a:t>
            </a:r>
            <a:r>
              <a:rPr lang="de-DE" dirty="0"/>
              <a:t> NNs</a:t>
            </a:r>
          </a:p>
          <a:p>
            <a:r>
              <a:rPr lang="de-DE" dirty="0"/>
              <a:t>- </a:t>
            </a:r>
            <a:r>
              <a:rPr lang="de-DE" dirty="0" err="1"/>
              <a:t>Capsule</a:t>
            </a:r>
            <a:r>
              <a:rPr lang="de-DE" dirty="0"/>
              <a:t> NNs</a:t>
            </a:r>
          </a:p>
          <a:p>
            <a:endParaRPr lang="de-DE" dirty="0"/>
          </a:p>
          <a:p>
            <a:r>
              <a:rPr lang="de-DE" dirty="0"/>
              <a:t>Im optimal Fall würde man pro </a:t>
            </a:r>
            <a:r>
              <a:rPr lang="de-DE" dirty="0" err="1"/>
              <a:t>concept</a:t>
            </a:r>
            <a:r>
              <a:rPr lang="de-DE" dirty="0"/>
              <a:t> das beste</a:t>
            </a:r>
            <a:r>
              <a:rPr lang="en-US" dirty="0"/>
              <a:t> NN </a:t>
            </a:r>
            <a:r>
              <a:rPr lang="en-US" dirty="0" err="1"/>
              <a:t>vergleichen</a:t>
            </a:r>
            <a:r>
              <a:rPr lang="en-US" dirty="0"/>
              <a:t>,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netze</a:t>
            </a:r>
            <a:r>
              <a:rPr lang="en-US" dirty="0"/>
              <a:t> </a:t>
            </a:r>
            <a:r>
              <a:rPr lang="en-US" dirty="0" err="1"/>
              <a:t>waren</a:t>
            </a:r>
            <a:r>
              <a:rPr lang="en-US" dirty="0"/>
              <a:t> </a:t>
            </a:r>
            <a:r>
              <a:rPr lang="en-US" dirty="0" err="1"/>
              <a:t>jedoch</a:t>
            </a:r>
            <a:r>
              <a:rPr lang="en-US" dirty="0"/>
              <a:t> </a:t>
            </a:r>
            <a:r>
              <a:rPr lang="en-US" dirty="0" err="1"/>
              <a:t>sehr</a:t>
            </a:r>
            <a:r>
              <a:rPr lang="en-US" dirty="0"/>
              <a:t> </a:t>
            </a:r>
            <a:r>
              <a:rPr lang="en-US" dirty="0" err="1"/>
              <a:t>rechenintensiv</a:t>
            </a:r>
            <a:endParaRPr lang="en-US" dirty="0"/>
          </a:p>
          <a:p>
            <a:r>
              <a:rPr lang="en-US" dirty="0"/>
              <a:t>Da die </a:t>
            </a:r>
            <a:r>
              <a:rPr lang="en-US" dirty="0" err="1"/>
              <a:t>Rechenleistung</a:t>
            </a:r>
            <a:r>
              <a:rPr lang="en-US" dirty="0"/>
              <a:t>, </a:t>
            </a:r>
            <a:r>
              <a:rPr lang="en-US" dirty="0" err="1"/>
              <a:t>welche</a:t>
            </a:r>
            <a:r>
              <a:rPr lang="en-US" dirty="0"/>
              <a:t> </a:t>
            </a:r>
            <a:r>
              <a:rPr lang="en-US" dirty="0" err="1"/>
              <a:t>zur</a:t>
            </a:r>
            <a:r>
              <a:rPr lang="en-US" dirty="0"/>
              <a:t> </a:t>
            </a:r>
            <a:r>
              <a:rPr lang="en-US" dirty="0" err="1"/>
              <a:t>Verfügung</a:t>
            </a:r>
            <a:r>
              <a:rPr lang="en-US" dirty="0"/>
              <a:t> stand, </a:t>
            </a:r>
            <a:r>
              <a:rPr lang="en-US" dirty="0" err="1"/>
              <a:t>beschränkte</a:t>
            </a:r>
            <a:r>
              <a:rPr lang="en-US" dirty="0"/>
              <a:t> war, </a:t>
            </a:r>
            <a:r>
              <a:rPr lang="en-US" dirty="0" err="1"/>
              <a:t>wurde</a:t>
            </a:r>
            <a:r>
              <a:rPr lang="en-US" dirty="0"/>
              <a:t> das </a:t>
            </a:r>
            <a:r>
              <a:rPr lang="en-US" dirty="0" err="1"/>
              <a:t>beste</a:t>
            </a:r>
            <a:r>
              <a:rPr lang="en-US" dirty="0"/>
              <a:t> NNs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paper, welches das concept </a:t>
            </a:r>
            <a:r>
              <a:rPr lang="en-US" dirty="0" err="1"/>
              <a:t>eingeführt</a:t>
            </a:r>
            <a:r>
              <a:rPr lang="en-US" dirty="0"/>
              <a:t> hat, </a:t>
            </a:r>
            <a:r>
              <a:rPr lang="en-US" dirty="0" err="1"/>
              <a:t>verglichen</a:t>
            </a:r>
            <a:endParaRPr lang="de-DE" dirty="0"/>
          </a:p>
          <a:p>
            <a:r>
              <a:rPr lang="de-DE" dirty="0"/>
              <a:t>Die N</a:t>
            </a:r>
            <a:r>
              <a:rPr lang="en-US" dirty="0" err="1"/>
              <a:t>etze</a:t>
            </a:r>
            <a:r>
              <a:rPr lang="en-US" dirty="0"/>
              <a:t> </a:t>
            </a:r>
            <a:r>
              <a:rPr lang="en-US" dirty="0" err="1"/>
              <a:t>wurden</a:t>
            </a:r>
            <a:r>
              <a:rPr lang="en-US" dirty="0"/>
              <a:t> in </a:t>
            </a:r>
            <a:r>
              <a:rPr lang="en-US" dirty="0" err="1"/>
              <a:t>Keras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Tensorflow</a:t>
            </a:r>
            <a:r>
              <a:rPr lang="en-US" dirty="0"/>
              <a:t> backend </a:t>
            </a:r>
            <a:r>
              <a:rPr lang="en-US" dirty="0" err="1"/>
              <a:t>reimplementiert</a:t>
            </a:r>
            <a:r>
              <a:rPr lang="en-US" dirty="0"/>
              <a:t> und auf </a:t>
            </a:r>
            <a:r>
              <a:rPr lang="en-US" dirty="0" err="1"/>
              <a:t>einer</a:t>
            </a:r>
            <a:r>
              <a:rPr lang="en-US" dirty="0"/>
              <a:t> AWS g4dn.xlarge </a:t>
            </a:r>
            <a:r>
              <a:rPr lang="en-US" dirty="0" err="1"/>
              <a:t>Instanz</a:t>
            </a:r>
            <a:r>
              <a:rPr lang="en-US" dirty="0"/>
              <a:t> </a:t>
            </a:r>
            <a:r>
              <a:rPr lang="en-US" dirty="0" err="1"/>
              <a:t>trainiert</a:t>
            </a:r>
            <a:r>
              <a:rPr lang="en-US" dirty="0"/>
              <a:t>. </a:t>
            </a:r>
            <a:r>
              <a:rPr lang="en-US" dirty="0" err="1"/>
              <a:t>Diese</a:t>
            </a:r>
            <a:r>
              <a:rPr lang="en-US" dirty="0"/>
              <a:t> </a:t>
            </a:r>
            <a:r>
              <a:rPr lang="en-US" dirty="0" err="1"/>
              <a:t>Instanz</a:t>
            </a:r>
            <a:r>
              <a:rPr lang="en-US" dirty="0"/>
              <a:t> hat </a:t>
            </a:r>
            <a:r>
              <a:rPr lang="en-US" dirty="0" err="1"/>
              <a:t>eine</a:t>
            </a:r>
            <a:r>
              <a:rPr lang="en-US" dirty="0"/>
              <a:t> NVIDEA T4 GPU</a:t>
            </a:r>
          </a:p>
          <a:p>
            <a:endParaRPr lang="de-DE" dirty="0"/>
          </a:p>
          <a:p>
            <a:r>
              <a:rPr lang="de-DE" dirty="0"/>
              <a:t>Aufgrund der knappen Zeit habe ich die </a:t>
            </a:r>
            <a:r>
              <a:rPr lang="en-US" dirty="0" err="1"/>
              <a:t>Konzepte</a:t>
            </a:r>
            <a:r>
              <a:rPr lang="en-US" dirty="0"/>
              <a:t> und </a:t>
            </a:r>
            <a:r>
              <a:rPr lang="en-US" dirty="0" err="1"/>
              <a:t>Netze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Appendix </a:t>
            </a:r>
            <a:r>
              <a:rPr lang="en-US" dirty="0" err="1"/>
              <a:t>vorbereitet</a:t>
            </a:r>
            <a:r>
              <a:rPr lang="en-US" dirty="0"/>
              <a:t>, </a:t>
            </a:r>
            <a:r>
              <a:rPr lang="en-US" dirty="0" err="1"/>
              <a:t>bei</a:t>
            </a:r>
            <a:r>
              <a:rPr lang="en-US" dirty="0"/>
              <a:t> </a:t>
            </a:r>
            <a:r>
              <a:rPr lang="en-US" dirty="0" err="1"/>
              <a:t>fragen</a:t>
            </a:r>
            <a:r>
              <a:rPr lang="en-US" dirty="0"/>
              <a:t> </a:t>
            </a:r>
            <a:r>
              <a:rPr lang="en-US" dirty="0" err="1"/>
              <a:t>kann</a:t>
            </a:r>
            <a:r>
              <a:rPr lang="en-US" dirty="0"/>
              <a:t> </a:t>
            </a:r>
            <a:r>
              <a:rPr lang="en-US" dirty="0" err="1"/>
              <a:t>ich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dem</a:t>
            </a:r>
            <a:r>
              <a:rPr lang="en-US" dirty="0"/>
              <a:t> </a:t>
            </a:r>
            <a:r>
              <a:rPr lang="en-US" dirty="0" err="1"/>
              <a:t>Vortrag</a:t>
            </a:r>
            <a:r>
              <a:rPr lang="en-US" dirty="0"/>
              <a:t> </a:t>
            </a:r>
            <a:r>
              <a:rPr lang="en-US" dirty="0" err="1"/>
              <a:t>gerne</a:t>
            </a:r>
            <a:r>
              <a:rPr lang="en-US" dirty="0"/>
              <a:t> </a:t>
            </a:r>
            <a:r>
              <a:rPr lang="en-US" dirty="0" err="1"/>
              <a:t>darauf</a:t>
            </a:r>
            <a:r>
              <a:rPr lang="en-US" dirty="0"/>
              <a:t> </a:t>
            </a:r>
            <a:r>
              <a:rPr lang="en-US" dirty="0" err="1"/>
              <a:t>eingehen</a:t>
            </a:r>
            <a:endParaRPr lang="de-DE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8004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 Netze ResNet-152, ResNeXt-101, </a:t>
            </a:r>
            <a:r>
              <a:rPr lang="de-DE" dirty="0" err="1"/>
              <a:t>and</a:t>
            </a:r>
            <a:r>
              <a:rPr lang="de-DE" dirty="0"/>
              <a:t> DenseNet-264 </a:t>
            </a:r>
            <a:r>
              <a:rPr lang="de-DE" dirty="0" err="1"/>
              <a:t>performten</a:t>
            </a:r>
            <a:r>
              <a:rPr lang="de-DE" dirty="0"/>
              <a:t> am besten,</a:t>
            </a:r>
          </a:p>
          <a:p>
            <a:r>
              <a:rPr lang="de-DE" dirty="0"/>
              <a:t>Trotz unterschiedlicher Architektur haben diese Netze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und </a:t>
            </a:r>
            <a:r>
              <a:rPr lang="de-DE" dirty="0" err="1"/>
              <a:t>skip</a:t>
            </a:r>
            <a:r>
              <a:rPr lang="de-DE" dirty="0"/>
              <a:t> </a:t>
            </a:r>
            <a:r>
              <a:rPr lang="de-DE" dirty="0" err="1"/>
              <a:t>cons</a:t>
            </a:r>
            <a:r>
              <a:rPr lang="de-DE" dirty="0"/>
              <a:t> gemeinsam</a:t>
            </a:r>
          </a:p>
          <a:p>
            <a:endParaRPr lang="de-DE" dirty="0"/>
          </a:p>
          <a:p>
            <a:r>
              <a:rPr lang="de-DE" dirty="0"/>
              <a:t>Das Netz welches nur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verwendet hat </a:t>
            </a:r>
            <a:r>
              <a:rPr lang="de-DE" dirty="0" err="1"/>
              <a:t>performte</a:t>
            </a:r>
            <a:r>
              <a:rPr lang="de-DE" dirty="0"/>
              <a:t> schlechter</a:t>
            </a:r>
          </a:p>
          <a:p>
            <a:endParaRPr lang="de-DE" dirty="0"/>
          </a:p>
          <a:p>
            <a:r>
              <a:rPr lang="de-DE" dirty="0"/>
              <a:t>EfficientNet-B7 lernte </a:t>
            </a:r>
            <a:r>
              <a:rPr lang="de-DE" dirty="0" err="1"/>
              <a:t>garnicht</a:t>
            </a:r>
            <a:r>
              <a:rPr lang="de-DE" dirty="0"/>
              <a:t>, obwohl es im </a:t>
            </a:r>
            <a:r>
              <a:rPr lang="de-DE" dirty="0" err="1"/>
              <a:t>orignal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die anderen netze auf dem image-</a:t>
            </a:r>
            <a:r>
              <a:rPr lang="de-DE" dirty="0" err="1"/>
              <a:t>net</a:t>
            </a:r>
            <a:r>
              <a:rPr lang="de-DE" dirty="0"/>
              <a:t> </a:t>
            </a:r>
            <a:r>
              <a:rPr lang="de-DE" dirty="0" err="1"/>
              <a:t>dataset</a:t>
            </a:r>
            <a:r>
              <a:rPr lang="de-DE" dirty="0"/>
              <a:t> </a:t>
            </a:r>
            <a:r>
              <a:rPr lang="de-DE" dirty="0" err="1"/>
              <a:t>outperformt</a:t>
            </a:r>
            <a:r>
              <a:rPr lang="de-DE" dirty="0"/>
              <a:t> hat.</a:t>
            </a:r>
          </a:p>
          <a:p>
            <a:r>
              <a:rPr lang="de-DE" dirty="0"/>
              <a:t>Vermutlich liegt dies daran, dass aufgrund der beschränkten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kapazität</a:t>
            </a:r>
            <a:r>
              <a:rPr lang="de-DE" dirty="0"/>
              <a:t> lediglich eine sehr kleine </a:t>
            </a:r>
            <a:r>
              <a:rPr lang="de-DE" dirty="0" err="1"/>
              <a:t>batchsize</a:t>
            </a:r>
            <a:r>
              <a:rPr lang="de-DE" dirty="0"/>
              <a:t> verwendet werden konnte.</a:t>
            </a:r>
          </a:p>
          <a:p>
            <a:endParaRPr lang="de-DE" dirty="0"/>
          </a:p>
          <a:p>
            <a:r>
              <a:rPr lang="de-DE" dirty="0"/>
              <a:t>Wie gut ein neuronales netz trainiert ist wird mit der sogenannten </a:t>
            </a:r>
            <a:r>
              <a:rPr lang="de-DE" dirty="0" err="1"/>
              <a:t>lossfunction</a:t>
            </a:r>
            <a:r>
              <a:rPr lang="de-DE" dirty="0"/>
              <a:t> gemessen. Das NN wird trainiert indem die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 minimiert wird.</a:t>
            </a:r>
          </a:p>
          <a:p>
            <a:r>
              <a:rPr lang="de-DE" dirty="0"/>
              <a:t>Dies geschieht über den </a:t>
            </a:r>
            <a:r>
              <a:rPr lang="de-DE" dirty="0" err="1"/>
              <a:t>minibatch</a:t>
            </a:r>
            <a:r>
              <a:rPr lang="de-DE" dirty="0"/>
              <a:t> </a:t>
            </a:r>
            <a:r>
              <a:rPr lang="de-DE" dirty="0" err="1"/>
              <a:t>gradient</a:t>
            </a:r>
            <a:r>
              <a:rPr lang="de-DE" dirty="0"/>
              <a:t> </a:t>
            </a:r>
            <a:r>
              <a:rPr lang="de-DE" dirty="0" err="1"/>
              <a:t>descent</a:t>
            </a:r>
            <a:r>
              <a:rPr lang="de-DE" dirty="0"/>
              <a:t> </a:t>
            </a:r>
            <a:r>
              <a:rPr lang="de-DE" dirty="0" err="1"/>
              <a:t>algorithmus</a:t>
            </a:r>
            <a:r>
              <a:rPr lang="de-DE" dirty="0"/>
              <a:t>.</a:t>
            </a:r>
          </a:p>
          <a:p>
            <a:r>
              <a:rPr lang="de-DE" dirty="0"/>
              <a:t>Eine geringe </a:t>
            </a:r>
            <a:r>
              <a:rPr lang="de-DE" dirty="0" err="1"/>
              <a:t>batchsize</a:t>
            </a:r>
            <a:r>
              <a:rPr lang="de-DE" dirty="0"/>
              <a:t> beim diesem </a:t>
            </a:r>
            <a:r>
              <a:rPr lang="de-DE" dirty="0" err="1"/>
              <a:t>algorithmus</a:t>
            </a:r>
            <a:r>
              <a:rPr lang="de-DE" dirty="0"/>
              <a:t> führt zu einer </a:t>
            </a:r>
            <a:r>
              <a:rPr lang="de-DE" dirty="0" err="1"/>
              <a:t>fluktuation</a:t>
            </a:r>
            <a:r>
              <a:rPr lang="de-DE" dirty="0"/>
              <a:t> der </a:t>
            </a:r>
            <a:r>
              <a:rPr lang="de-DE" dirty="0" err="1"/>
              <a:t>loss</a:t>
            </a:r>
            <a:r>
              <a:rPr lang="de-DE" dirty="0"/>
              <a:t> </a:t>
            </a:r>
            <a:r>
              <a:rPr lang="de-DE" dirty="0" err="1"/>
              <a:t>function</a:t>
            </a:r>
            <a:r>
              <a:rPr lang="de-DE" dirty="0"/>
              <a:t>. Dies bedeutet das Neuronale Netz kann nicht gut lernen.</a:t>
            </a:r>
          </a:p>
          <a:p>
            <a:endParaRPr lang="de-DE" dirty="0"/>
          </a:p>
          <a:p>
            <a:r>
              <a:rPr lang="de-DE" dirty="0"/>
              <a:t>Des Weiteren nutzt </a:t>
            </a:r>
            <a:r>
              <a:rPr lang="de-DE" dirty="0" err="1"/>
              <a:t>EfficientNet</a:t>
            </a:r>
            <a:r>
              <a:rPr lang="de-DE" dirty="0"/>
              <a:t> eine starke </a:t>
            </a:r>
            <a:r>
              <a:rPr lang="de-DE" dirty="0" err="1"/>
              <a:t>regularisierung</a:t>
            </a:r>
            <a:r>
              <a:rPr lang="de-DE" dirty="0"/>
              <a:t>. </a:t>
            </a:r>
            <a:r>
              <a:rPr lang="de-DE" dirty="0" err="1"/>
              <a:t>Regularisierung</a:t>
            </a:r>
            <a:r>
              <a:rPr lang="de-DE" dirty="0"/>
              <a:t> soll verhindern, dass ein NN nur auswendig lernt, indem es das </a:t>
            </a:r>
            <a:r>
              <a:rPr lang="de-DE" dirty="0" err="1"/>
              <a:t>auswendiglernen</a:t>
            </a:r>
            <a:r>
              <a:rPr lang="de-DE" dirty="0"/>
              <a:t> erschwert.</a:t>
            </a:r>
          </a:p>
          <a:p>
            <a:endParaRPr lang="de-DE" dirty="0"/>
          </a:p>
          <a:p>
            <a:r>
              <a:rPr lang="de-DE" dirty="0"/>
              <a:t>Diese Kombination führte vermutlich dazu, dass </a:t>
            </a:r>
            <a:r>
              <a:rPr lang="de-DE" dirty="0" err="1"/>
              <a:t>EfficientNet</a:t>
            </a:r>
            <a:r>
              <a:rPr lang="de-DE" dirty="0"/>
              <a:t> in diesem </a:t>
            </a:r>
            <a:r>
              <a:rPr lang="de-DE" dirty="0" err="1"/>
              <a:t>experiment</a:t>
            </a:r>
            <a:r>
              <a:rPr lang="de-DE" dirty="0"/>
              <a:t> nichts lernte.</a:t>
            </a:r>
          </a:p>
          <a:p>
            <a:endParaRPr lang="de-DE" dirty="0"/>
          </a:p>
          <a:p>
            <a:r>
              <a:rPr lang="de-DE" dirty="0"/>
              <a:t>Zusammenfassend lässt sich sagen:</a:t>
            </a:r>
          </a:p>
          <a:p>
            <a:r>
              <a:rPr lang="de-DE" dirty="0"/>
              <a:t>Für Tool Image </a:t>
            </a:r>
            <a:r>
              <a:rPr lang="de-DE" dirty="0" err="1"/>
              <a:t>Classification</a:t>
            </a:r>
            <a:r>
              <a:rPr lang="de-DE" dirty="0"/>
              <a:t> sind </a:t>
            </a:r>
            <a:r>
              <a:rPr lang="de-DE" dirty="0" err="1"/>
              <a:t>convolutional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mit </a:t>
            </a:r>
            <a:r>
              <a:rPr lang="de-DE" dirty="0" err="1"/>
              <a:t>skip</a:t>
            </a:r>
            <a:r>
              <a:rPr lang="de-DE" dirty="0"/>
              <a:t> </a:t>
            </a:r>
            <a:r>
              <a:rPr lang="de-DE" dirty="0" err="1"/>
              <a:t>connections</a:t>
            </a:r>
            <a:r>
              <a:rPr lang="de-DE" dirty="0"/>
              <a:t> geeignet und zu geringe </a:t>
            </a:r>
            <a:r>
              <a:rPr lang="de-DE" dirty="0" err="1"/>
              <a:t>batchsizes</a:t>
            </a:r>
            <a:r>
              <a:rPr lang="de-DE" dirty="0"/>
              <a:t> sind zu vermeiden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8E0196-CA0D-4F44-A781-BE82DC658B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089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4144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3394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elplatzhalter 1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651" y="160325"/>
            <a:ext cx="1976149" cy="825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85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1051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115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4"/>
          <a:stretch/>
        </p:blipFill>
        <p:spPr>
          <a:xfrm>
            <a:off x="4584700" y="0"/>
            <a:ext cx="7772400" cy="6858000"/>
          </a:xfrm>
          <a:prstGeom prst="rect">
            <a:avLst/>
          </a:prstGeom>
        </p:spPr>
      </p:pic>
      <p:sp>
        <p:nvSpPr>
          <p:cNvPr id="13" name="Rechteck"/>
          <p:cNvSpPr/>
          <p:nvPr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rgbClr val="262626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0">
            <a:extLst/>
          </p:cNvPr>
          <p:cNvCxnSpPr>
            <a:cxnSpLocks/>
          </p:cNvCxnSpPr>
          <p:nvPr/>
        </p:nvCxnSpPr>
        <p:spPr>
          <a:xfrm>
            <a:off x="387307" y="3809128"/>
            <a:ext cx="465804" cy="0"/>
          </a:xfrm>
          <a:prstGeom prst="line">
            <a:avLst/>
          </a:prstGeom>
          <a:noFill/>
          <a:ln w="28575" cap="flat" cmpd="sng" algn="ctr">
            <a:solidFill>
              <a:srgbClr val="EB478F"/>
            </a:solidFill>
            <a:prstDash val="solid"/>
          </a:ln>
          <a:effectLst/>
        </p:spPr>
      </p:cxnSp>
      <p:sp>
        <p:nvSpPr>
          <p:cNvPr id="18" name="!!Subheader">
            <a:extLst/>
          </p:cNvPr>
          <p:cNvSpPr txBox="1">
            <a:spLocks/>
          </p:cNvSpPr>
          <p:nvPr/>
        </p:nvSpPr>
        <p:spPr>
          <a:xfrm>
            <a:off x="234950" y="3990479"/>
            <a:ext cx="6317974" cy="35722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anhand neuraler Netzwerke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!!header">
            <a:extLst/>
          </p:cNvPr>
          <p:cNvSpPr txBox="1">
            <a:spLocks/>
          </p:cNvSpPr>
          <p:nvPr/>
        </p:nvSpPr>
        <p:spPr>
          <a:xfrm>
            <a:off x="234950" y="2302978"/>
            <a:ext cx="5943600" cy="13248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3200" dirty="0" err="1"/>
              <a:t>Werkzeug</a:t>
            </a:r>
            <a:r>
              <a:rPr lang="en-US" sz="3200" dirty="0"/>
              <a:t> </a:t>
            </a:r>
            <a:r>
              <a:rPr lang="en-US" sz="3200" dirty="0" err="1"/>
              <a:t>Klassifizierung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963183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44"/>
          <a:stretch/>
        </p:blipFill>
        <p:spPr>
          <a:xfrm>
            <a:off x="4584700" y="0"/>
            <a:ext cx="7772400" cy="6858000"/>
          </a:xfrm>
          <a:prstGeom prst="rect">
            <a:avLst/>
          </a:prstGeom>
        </p:spPr>
      </p:pic>
      <p:sp>
        <p:nvSpPr>
          <p:cNvPr id="13" name="Rechteck"/>
          <p:cNvSpPr/>
          <p:nvPr/>
        </p:nvSpPr>
        <p:spPr>
          <a:xfrm>
            <a:off x="0" y="0"/>
            <a:ext cx="6413500" cy="6858000"/>
          </a:xfrm>
          <a:prstGeom prst="rect">
            <a:avLst/>
          </a:prstGeom>
          <a:solidFill>
            <a:srgbClr val="262626">
              <a:alpha val="5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9" name="Straight Connector 10">
            <a:extLst/>
          </p:cNvPr>
          <p:cNvCxnSpPr>
            <a:cxnSpLocks/>
          </p:cNvCxnSpPr>
          <p:nvPr/>
        </p:nvCxnSpPr>
        <p:spPr>
          <a:xfrm>
            <a:off x="387307" y="3809128"/>
            <a:ext cx="465804" cy="0"/>
          </a:xfrm>
          <a:prstGeom prst="line">
            <a:avLst/>
          </a:prstGeom>
          <a:noFill/>
          <a:ln w="28575" cap="flat" cmpd="sng" algn="ctr">
            <a:solidFill>
              <a:srgbClr val="EB5484"/>
            </a:solidFill>
            <a:prstDash val="solid"/>
          </a:ln>
          <a:effectLst/>
        </p:spPr>
      </p:cxnSp>
      <p:sp>
        <p:nvSpPr>
          <p:cNvPr id="18" name="!!Subheader">
            <a:extLst/>
          </p:cNvPr>
          <p:cNvSpPr txBox="1">
            <a:spLocks/>
          </p:cNvSpPr>
          <p:nvPr/>
        </p:nvSpPr>
        <p:spPr>
          <a:xfrm>
            <a:off x="234950" y="3990479"/>
            <a:ext cx="6048000" cy="126000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this paper is to determine the best-performing neural network for tool image classiﬁcation</a:t>
            </a:r>
          </a:p>
        </p:txBody>
      </p:sp>
      <p:sp>
        <p:nvSpPr>
          <p:cNvPr id="17" name="!!header">
            <a:extLst/>
          </p:cNvPr>
          <p:cNvSpPr txBox="1">
            <a:spLocks/>
          </p:cNvSpPr>
          <p:nvPr/>
        </p:nvSpPr>
        <p:spPr>
          <a:xfrm>
            <a:off x="234950" y="2302978"/>
            <a:ext cx="5943600" cy="13248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Arial Black" panose="020B0A04020102020204" pitchFamily="34" charset="0"/>
                <a:ea typeface="+mj-ea"/>
                <a:cs typeface="+mj-cs"/>
              </a:defRPr>
            </a:lvl1pPr>
          </a:lstStyle>
          <a:p>
            <a:r>
              <a:rPr lang="en-US" sz="3200" dirty="0" err="1"/>
              <a:t>Forschungsfrage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79401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  <a:solidFill>
            <a:schemeClr val="tx1">
              <a:lumMod val="75000"/>
              <a:lumOff val="25000"/>
              <a:alpha val="66000"/>
            </a:schemeClr>
          </a:solidFill>
        </p:spPr>
        <p:txBody>
          <a:bodyPr/>
          <a:lstStyle/>
          <a:p>
            <a:r>
              <a:rPr lang="de-DE" dirty="0"/>
              <a:t>Methodik</a:t>
            </a:r>
            <a:endParaRPr lang="en-US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08"/>
          <a:stretch/>
        </p:blipFill>
        <p:spPr>
          <a:xfrm>
            <a:off x="7980" y="2493904"/>
            <a:ext cx="3082175" cy="2751032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2856835" y="2450512"/>
            <a:ext cx="4035627" cy="2491622"/>
          </a:xfrm>
          <a:prstGeom prst="rect">
            <a:avLst/>
          </a:prstGeom>
          <a:solidFill>
            <a:srgbClr val="4471EB"/>
          </a:solidFill>
          <a:scene3d>
            <a:camera prst="isometricOffAxis2Right"/>
            <a:lightRig rig="threePt" dir="t"/>
          </a:scene3d>
          <a:sp3d extrusionH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2" name="Gruppieren 61"/>
          <p:cNvGrpSpPr/>
          <p:nvPr/>
        </p:nvGrpSpPr>
        <p:grpSpPr>
          <a:xfrm>
            <a:off x="8259352" y="3002408"/>
            <a:ext cx="293051" cy="1746093"/>
            <a:chOff x="8257319" y="2885773"/>
            <a:chExt cx="293051" cy="1746093"/>
          </a:xfrm>
        </p:grpSpPr>
        <p:sp>
          <p:nvSpPr>
            <p:cNvPr id="11" name="Ellipse 10"/>
            <p:cNvSpPr/>
            <p:nvPr/>
          </p:nvSpPr>
          <p:spPr>
            <a:xfrm>
              <a:off x="8257319" y="2885773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Ellipse 11"/>
            <p:cNvSpPr/>
            <p:nvPr/>
          </p:nvSpPr>
          <p:spPr>
            <a:xfrm>
              <a:off x="8257319" y="3138815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Ellipse 12"/>
            <p:cNvSpPr/>
            <p:nvPr/>
          </p:nvSpPr>
          <p:spPr>
            <a:xfrm>
              <a:off x="8257319" y="3378539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Ellipse 13"/>
            <p:cNvSpPr/>
            <p:nvPr/>
          </p:nvSpPr>
          <p:spPr>
            <a:xfrm>
              <a:off x="8257319" y="3633015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Ellipse 14"/>
            <p:cNvSpPr/>
            <p:nvPr/>
          </p:nvSpPr>
          <p:spPr>
            <a:xfrm>
              <a:off x="8257319" y="3886057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Ellipse 15"/>
            <p:cNvSpPr/>
            <p:nvPr/>
          </p:nvSpPr>
          <p:spPr>
            <a:xfrm>
              <a:off x="8257319" y="4139100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Ellipse 16"/>
            <p:cNvSpPr/>
            <p:nvPr/>
          </p:nvSpPr>
          <p:spPr>
            <a:xfrm>
              <a:off x="8260091" y="4392142"/>
              <a:ext cx="290279" cy="239724"/>
            </a:xfrm>
            <a:prstGeom prst="ellipse">
              <a:avLst/>
            </a:prstGeom>
            <a:solidFill>
              <a:srgbClr val="4471E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Rechteck 17"/>
          <p:cNvSpPr/>
          <p:nvPr/>
        </p:nvSpPr>
        <p:spPr>
          <a:xfrm>
            <a:off x="3921196" y="2450512"/>
            <a:ext cx="4035627" cy="2491622"/>
          </a:xfrm>
          <a:prstGeom prst="rect">
            <a:avLst/>
          </a:prstGeom>
          <a:solidFill>
            <a:srgbClr val="4471EB"/>
          </a:solidFill>
          <a:scene3d>
            <a:camera prst="isometricOffAxis2Right"/>
            <a:lightRig rig="threePt" dir="t"/>
          </a:scene3d>
          <a:sp3d extrusionH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hteck 8"/>
          <p:cNvSpPr/>
          <p:nvPr/>
        </p:nvSpPr>
        <p:spPr>
          <a:xfrm>
            <a:off x="5639970" y="3049915"/>
            <a:ext cx="3138821" cy="1887593"/>
          </a:xfrm>
          <a:prstGeom prst="rect">
            <a:avLst/>
          </a:prstGeom>
          <a:solidFill>
            <a:srgbClr val="4471EB"/>
          </a:solidFill>
          <a:scene3d>
            <a:camera prst="isometricOffAxis2Right"/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hteck 4"/>
          <p:cNvSpPr/>
          <p:nvPr/>
        </p:nvSpPr>
        <p:spPr>
          <a:xfrm>
            <a:off x="3695812" y="2888930"/>
            <a:ext cx="1080000" cy="1080000"/>
          </a:xfrm>
          <a:prstGeom prst="rect">
            <a:avLst/>
          </a:prstGeom>
          <a:solidFill>
            <a:srgbClr val="3DEB4C"/>
          </a:solidFill>
          <a:ln>
            <a:solidFill>
              <a:schemeClr val="accent1">
                <a:shade val="50000"/>
                <a:alpha val="99000"/>
              </a:schemeClr>
            </a:solidFill>
          </a:ln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hteck 18"/>
          <p:cNvSpPr/>
          <p:nvPr/>
        </p:nvSpPr>
        <p:spPr>
          <a:xfrm>
            <a:off x="4958707" y="3264863"/>
            <a:ext cx="360000" cy="360000"/>
          </a:xfrm>
          <a:prstGeom prst="rect">
            <a:avLst/>
          </a:prstGeom>
          <a:solidFill>
            <a:srgbClr val="3DEB4C">
              <a:alpha val="69000"/>
            </a:srgbClr>
          </a:solidFill>
          <a:ln>
            <a:noFill/>
          </a:ln>
          <a:scene3d>
            <a:camera prst="isometricOffAxis2Right"/>
            <a:lightRig rig="threePt" dir="t"/>
          </a:scene3d>
          <a:sp3d extrusionH="304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hteck 19"/>
          <p:cNvSpPr/>
          <p:nvPr/>
        </p:nvSpPr>
        <p:spPr>
          <a:xfrm>
            <a:off x="4763112" y="4040900"/>
            <a:ext cx="1080000" cy="1080000"/>
          </a:xfrm>
          <a:prstGeom prst="rect">
            <a:avLst/>
          </a:prstGeom>
          <a:solidFill>
            <a:srgbClr val="3DEB4C"/>
          </a:solidFill>
          <a:scene3d>
            <a:camera prst="isometricOffAxis2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hteck 20"/>
          <p:cNvSpPr/>
          <p:nvPr/>
        </p:nvSpPr>
        <p:spPr>
          <a:xfrm>
            <a:off x="6424794" y="4416358"/>
            <a:ext cx="360000" cy="360000"/>
          </a:xfrm>
          <a:prstGeom prst="rect">
            <a:avLst/>
          </a:prstGeom>
          <a:solidFill>
            <a:srgbClr val="3DEB4C">
              <a:alpha val="69000"/>
            </a:srgbClr>
          </a:solidFill>
          <a:ln>
            <a:noFill/>
          </a:ln>
          <a:scene3d>
            <a:camera prst="isometricOffAxis2Right"/>
            <a:lightRig rig="threePt" dir="t"/>
          </a:scene3d>
          <a:sp3d extrusionH="6096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Gerader Verbinder 9"/>
          <p:cNvCxnSpPr/>
          <p:nvPr/>
        </p:nvCxnSpPr>
        <p:spPr>
          <a:xfrm>
            <a:off x="3921196" y="3049915"/>
            <a:ext cx="854616" cy="256155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/>
          <p:cNvCxnSpPr>
            <a:cxnSpLocks/>
          </p:cNvCxnSpPr>
          <p:nvPr/>
        </p:nvCxnSpPr>
        <p:spPr>
          <a:xfrm flipV="1">
            <a:off x="3964506" y="3624864"/>
            <a:ext cx="790010" cy="463625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/>
          <p:cNvCxnSpPr>
            <a:cxnSpLocks/>
          </p:cNvCxnSpPr>
          <p:nvPr/>
        </p:nvCxnSpPr>
        <p:spPr>
          <a:xfrm>
            <a:off x="4379476" y="2769371"/>
            <a:ext cx="579231" cy="423522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r Verbinder 31"/>
          <p:cNvCxnSpPr>
            <a:cxnSpLocks/>
          </p:cNvCxnSpPr>
          <p:nvPr/>
        </p:nvCxnSpPr>
        <p:spPr>
          <a:xfrm>
            <a:off x="5529261" y="3900611"/>
            <a:ext cx="614347" cy="376613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/>
          <p:cNvCxnSpPr>
            <a:cxnSpLocks/>
          </p:cNvCxnSpPr>
          <p:nvPr/>
        </p:nvCxnSpPr>
        <p:spPr>
          <a:xfrm>
            <a:off x="5061456" y="4206074"/>
            <a:ext cx="957679" cy="204330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/>
          <p:cNvCxnSpPr>
            <a:cxnSpLocks/>
          </p:cNvCxnSpPr>
          <p:nvPr/>
        </p:nvCxnSpPr>
        <p:spPr>
          <a:xfrm flipV="1">
            <a:off x="5050421" y="4722617"/>
            <a:ext cx="903400" cy="499417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Gerader Verbinder 38"/>
          <p:cNvCxnSpPr>
            <a:cxnSpLocks/>
            <a:endCxn id="17" idx="2"/>
          </p:cNvCxnSpPr>
          <p:nvPr/>
        </p:nvCxnSpPr>
        <p:spPr>
          <a:xfrm flipV="1">
            <a:off x="6524375" y="4628639"/>
            <a:ext cx="1737749" cy="696525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/>
          <p:cNvCxnSpPr>
            <a:cxnSpLocks/>
            <a:endCxn id="16" idx="2"/>
          </p:cNvCxnSpPr>
          <p:nvPr/>
        </p:nvCxnSpPr>
        <p:spPr>
          <a:xfrm>
            <a:off x="6513182" y="3555823"/>
            <a:ext cx="1746170" cy="819774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/>
          <p:cNvCxnSpPr>
            <a:cxnSpLocks/>
            <a:endCxn id="11" idx="2"/>
          </p:cNvCxnSpPr>
          <p:nvPr/>
        </p:nvCxnSpPr>
        <p:spPr>
          <a:xfrm>
            <a:off x="7915146" y="2689828"/>
            <a:ext cx="344206" cy="432442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/>
          <p:cNvCxnSpPr>
            <a:cxnSpLocks/>
            <a:endCxn id="15" idx="2"/>
          </p:cNvCxnSpPr>
          <p:nvPr/>
        </p:nvCxnSpPr>
        <p:spPr>
          <a:xfrm flipV="1">
            <a:off x="6860308" y="4122554"/>
            <a:ext cx="1399044" cy="106323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cxnSpLocks/>
            <a:endCxn id="12" idx="2"/>
          </p:cNvCxnSpPr>
          <p:nvPr/>
        </p:nvCxnSpPr>
        <p:spPr>
          <a:xfrm>
            <a:off x="7719398" y="3253398"/>
            <a:ext cx="539954" cy="121914"/>
          </a:xfrm>
          <a:prstGeom prst="line">
            <a:avLst/>
          </a:prstGeom>
          <a:ln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Pfeil: nach rechts 58"/>
          <p:cNvSpPr/>
          <p:nvPr/>
        </p:nvSpPr>
        <p:spPr>
          <a:xfrm>
            <a:off x="8628926" y="3329420"/>
            <a:ext cx="468000" cy="108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B5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hteck: abgerundete Ecken 59"/>
          <p:cNvSpPr/>
          <p:nvPr/>
        </p:nvSpPr>
        <p:spPr>
          <a:xfrm>
            <a:off x="9172440" y="3599420"/>
            <a:ext cx="3024000" cy="540000"/>
          </a:xfrm>
          <a:prstGeom prst="round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Schraubenschlüssel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1" name="Pfeil: nach rechts 60"/>
          <p:cNvSpPr/>
          <p:nvPr/>
        </p:nvSpPr>
        <p:spPr>
          <a:xfrm>
            <a:off x="3196010" y="3329420"/>
            <a:ext cx="468000" cy="1080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EB54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71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</p:spPr>
        <p:txBody>
          <a:bodyPr/>
          <a:lstStyle/>
          <a:p>
            <a:r>
              <a:rPr lang="de-DE" dirty="0"/>
              <a:t>Trainingsdaten</a:t>
            </a:r>
            <a:endParaRPr lang="en-US" dirty="0"/>
          </a:p>
        </p:txBody>
      </p:sp>
      <p:grpSp>
        <p:nvGrpSpPr>
          <p:cNvPr id="7" name="Gruppieren 6"/>
          <p:cNvGrpSpPr>
            <a:grpSpLocks noChangeAspect="1"/>
          </p:cNvGrpSpPr>
          <p:nvPr/>
        </p:nvGrpSpPr>
        <p:grpSpPr>
          <a:xfrm>
            <a:off x="3037894" y="1533252"/>
            <a:ext cx="6116213" cy="4477297"/>
            <a:chOff x="3169920" y="1502664"/>
            <a:chExt cx="5852160" cy="3852672"/>
          </a:xfrm>
        </p:grpSpPr>
        <p:pic>
          <p:nvPicPr>
            <p:cNvPr id="2" name="Grafik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69920" y="1502664"/>
              <a:ext cx="5852160" cy="3852672"/>
            </a:xfrm>
            <a:prstGeom prst="round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248"/>
            <a:stretch/>
          </p:blipFill>
          <p:spPr>
            <a:xfrm>
              <a:off x="4216400" y="2662936"/>
              <a:ext cx="2469859" cy="1870964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115090" y="3152060"/>
              <a:ext cx="842337" cy="5606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3522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Literaturrecherche</a:t>
            </a:r>
            <a:endParaRPr lang="en-US" dirty="0"/>
          </a:p>
        </p:txBody>
      </p:sp>
      <p:pic>
        <p:nvPicPr>
          <p:cNvPr id="7" name="Grafik 6" descr="Lup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66000" y="1380000"/>
            <a:ext cx="4860000" cy="4860000"/>
          </a:xfrm>
          <a:prstGeom prst="rect">
            <a:avLst/>
          </a:prstGeom>
        </p:spPr>
      </p:pic>
      <p:pic>
        <p:nvPicPr>
          <p:cNvPr id="2" name="Grafik 1" descr="Bücher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798314" y="2560375"/>
            <a:ext cx="1620000" cy="1620000"/>
          </a:xfrm>
          <a:prstGeom prst="rect">
            <a:avLst/>
          </a:prstGeom>
        </p:spPr>
      </p:pic>
      <p:sp>
        <p:nvSpPr>
          <p:cNvPr id="6" name="Rechteck: abgerundete Ecken 5"/>
          <p:cNvSpPr/>
          <p:nvPr/>
        </p:nvSpPr>
        <p:spPr>
          <a:xfrm>
            <a:off x="426000" y="1480375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</a:t>
            </a:r>
            <a:endParaRPr lang="en-US" sz="2800" dirty="0"/>
          </a:p>
        </p:txBody>
      </p:sp>
      <p:sp>
        <p:nvSpPr>
          <p:cNvPr id="13" name="Rechteck: abgerundete Ecken 12"/>
          <p:cNvSpPr/>
          <p:nvPr/>
        </p:nvSpPr>
        <p:spPr>
          <a:xfrm>
            <a:off x="426000" y="3197344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Residual</a:t>
            </a:r>
            <a:endParaRPr lang="en-US" sz="2800" dirty="0"/>
          </a:p>
        </p:txBody>
      </p:sp>
      <p:sp>
        <p:nvSpPr>
          <p:cNvPr id="14" name="Rechteck: abgerundete Ecken 13"/>
          <p:cNvSpPr/>
          <p:nvPr/>
        </p:nvSpPr>
        <p:spPr>
          <a:xfrm>
            <a:off x="426000" y="4910874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Inception</a:t>
            </a:r>
            <a:endParaRPr lang="en-US" sz="2800" dirty="0"/>
          </a:p>
        </p:txBody>
      </p:sp>
      <p:sp>
        <p:nvSpPr>
          <p:cNvPr id="15" name="Rechteck: abgerundete Ecken 14"/>
          <p:cNvSpPr/>
          <p:nvPr/>
        </p:nvSpPr>
        <p:spPr>
          <a:xfrm>
            <a:off x="8526000" y="1500854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Dense</a:t>
            </a:r>
            <a:endParaRPr lang="en-US" sz="2800" dirty="0"/>
          </a:p>
        </p:txBody>
      </p:sp>
      <p:sp>
        <p:nvSpPr>
          <p:cNvPr id="16" name="Rechteck: abgerundete Ecken 15"/>
          <p:cNvSpPr/>
          <p:nvPr/>
        </p:nvSpPr>
        <p:spPr>
          <a:xfrm>
            <a:off x="8526000" y="3205864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Separable</a:t>
            </a:r>
            <a:r>
              <a:rPr lang="de-D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Convolution</a:t>
            </a:r>
            <a:endParaRPr lang="en-US" sz="2800" dirty="0"/>
          </a:p>
        </p:txBody>
      </p:sp>
      <p:sp>
        <p:nvSpPr>
          <p:cNvPr id="17" name="Rechteck: abgerundete Ecken 16"/>
          <p:cNvSpPr/>
          <p:nvPr/>
        </p:nvSpPr>
        <p:spPr>
          <a:xfrm>
            <a:off x="8526000" y="4910874"/>
            <a:ext cx="3240000" cy="10800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Capsule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98207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160325"/>
            <a:ext cx="8532000" cy="1080000"/>
          </a:xfrm>
        </p:spPr>
        <p:txBody>
          <a:bodyPr/>
          <a:lstStyle/>
          <a:p>
            <a:r>
              <a:rPr lang="de-DE" dirty="0"/>
              <a:t>Ergebnisse und Fazit</a:t>
            </a:r>
            <a:endParaRPr lang="en-US" dirty="0"/>
          </a:p>
        </p:txBody>
      </p:sp>
      <p:sp>
        <p:nvSpPr>
          <p:cNvPr id="18" name="Halbbogen 17"/>
          <p:cNvSpPr/>
          <p:nvPr/>
        </p:nvSpPr>
        <p:spPr>
          <a:xfrm>
            <a:off x="-2270188" y="955889"/>
            <a:ext cx="5797123" cy="5797123"/>
          </a:xfrm>
          <a:prstGeom prst="blockArc">
            <a:avLst>
              <a:gd name="adj1" fmla="val 18900000"/>
              <a:gd name="adj2" fmla="val 2700000"/>
              <a:gd name="adj3" fmla="val 373"/>
            </a:avLst>
          </a:prstGeom>
          <a:ln>
            <a:solidFill>
              <a:srgbClr val="404040"/>
            </a:solidFill>
          </a:ln>
        </p:spPr>
        <p:style>
          <a:lnRef idx="2">
            <a:scrgbClr r="0" g="0" b="0"/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Freihandform: Form 18"/>
          <p:cNvSpPr/>
          <p:nvPr/>
        </p:nvSpPr>
        <p:spPr>
          <a:xfrm>
            <a:off x="3195141" y="2132330"/>
            <a:ext cx="5673961" cy="861060"/>
          </a:xfrm>
          <a:custGeom>
            <a:avLst/>
            <a:gdLst>
              <a:gd name="connsiteX0" fmla="*/ 0 w 5673961"/>
              <a:gd name="connsiteY0" fmla="*/ 0 h 861060"/>
              <a:gd name="connsiteX1" fmla="*/ 5673961 w 5673961"/>
              <a:gd name="connsiteY1" fmla="*/ 0 h 861060"/>
              <a:gd name="connsiteX2" fmla="*/ 5673961 w 5673961"/>
              <a:gd name="connsiteY2" fmla="*/ 861060 h 861060"/>
              <a:gd name="connsiteX3" fmla="*/ 0 w 5673961"/>
              <a:gd name="connsiteY3" fmla="*/ 861060 h 861060"/>
              <a:gd name="connsiteX4" fmla="*/ 0 w 5673961"/>
              <a:gd name="connsiteY4" fmla="*/ 0 h 861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3961" h="861060">
                <a:moveTo>
                  <a:pt x="0" y="0"/>
                </a:moveTo>
                <a:lnTo>
                  <a:pt x="5673961" y="0"/>
                </a:lnTo>
                <a:lnTo>
                  <a:pt x="5673961" y="861060"/>
                </a:lnTo>
                <a:lnTo>
                  <a:pt x="0" y="861060"/>
                </a:lnTo>
                <a:lnTo>
                  <a:pt x="0" y="0"/>
                </a:lnTo>
                <a:close/>
              </a:path>
            </a:pathLst>
          </a:custGeom>
          <a:noFill/>
          <a:ln w="28575">
            <a:solidFill>
              <a:srgbClr val="3DEB4C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83466" tIns="114300" rIns="114300" bIns="114300" numCol="1" spcCol="1270" anchor="ctr" anchorCtr="0">
            <a:noAutofit/>
          </a:bodyPr>
          <a:lstStyle/>
          <a:p>
            <a:pPr marL="0" lvl="0" indent="0" algn="l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4400" kern="1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</a:t>
            </a:r>
            <a:r>
              <a:rPr lang="de-DE" sz="4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Layer</a:t>
            </a:r>
          </a:p>
        </p:txBody>
      </p:sp>
      <p:sp>
        <p:nvSpPr>
          <p:cNvPr id="20" name="Ellipse 19"/>
          <p:cNvSpPr/>
          <p:nvPr/>
        </p:nvSpPr>
        <p:spPr>
          <a:xfrm>
            <a:off x="2656978" y="2024697"/>
            <a:ext cx="1076325" cy="107632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Freihandform: Form 20"/>
          <p:cNvSpPr/>
          <p:nvPr/>
        </p:nvSpPr>
        <p:spPr>
          <a:xfrm>
            <a:off x="3508136" y="3423920"/>
            <a:ext cx="5360965" cy="861060"/>
          </a:xfrm>
          <a:custGeom>
            <a:avLst/>
            <a:gdLst>
              <a:gd name="connsiteX0" fmla="*/ 0 w 5360965"/>
              <a:gd name="connsiteY0" fmla="*/ 0 h 861060"/>
              <a:gd name="connsiteX1" fmla="*/ 5360965 w 5360965"/>
              <a:gd name="connsiteY1" fmla="*/ 0 h 861060"/>
              <a:gd name="connsiteX2" fmla="*/ 5360965 w 5360965"/>
              <a:gd name="connsiteY2" fmla="*/ 861060 h 861060"/>
              <a:gd name="connsiteX3" fmla="*/ 0 w 5360965"/>
              <a:gd name="connsiteY3" fmla="*/ 861060 h 861060"/>
              <a:gd name="connsiteX4" fmla="*/ 0 w 5360965"/>
              <a:gd name="connsiteY4" fmla="*/ 0 h 861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0965" h="861060">
                <a:moveTo>
                  <a:pt x="0" y="0"/>
                </a:moveTo>
                <a:lnTo>
                  <a:pt x="5360965" y="0"/>
                </a:lnTo>
                <a:lnTo>
                  <a:pt x="5360965" y="861060"/>
                </a:lnTo>
                <a:lnTo>
                  <a:pt x="0" y="861060"/>
                </a:lnTo>
                <a:lnTo>
                  <a:pt x="0" y="0"/>
                </a:lnTo>
                <a:close/>
              </a:path>
            </a:pathLst>
          </a:custGeom>
          <a:noFill/>
          <a:ln w="25400">
            <a:solidFill>
              <a:srgbClr val="3DEB4C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83466" tIns="114300" rIns="114300" bIns="114300" numCol="1" spcCol="1270" anchor="ctr" anchorCtr="0">
            <a:noAutofit/>
          </a:bodyPr>
          <a:lstStyle/>
          <a:p>
            <a:pPr marL="0" lvl="0" indent="0" algn="l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4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Skip Connections</a:t>
            </a:r>
          </a:p>
        </p:txBody>
      </p:sp>
      <p:sp>
        <p:nvSpPr>
          <p:cNvPr id="22" name="Ellipse 21"/>
          <p:cNvSpPr/>
          <p:nvPr/>
        </p:nvSpPr>
        <p:spPr>
          <a:xfrm>
            <a:off x="2969973" y="3316287"/>
            <a:ext cx="1076325" cy="107632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3" name="Freihandform: Form 22"/>
          <p:cNvSpPr/>
          <p:nvPr/>
        </p:nvSpPr>
        <p:spPr>
          <a:xfrm>
            <a:off x="3195141" y="4715510"/>
            <a:ext cx="5673961" cy="861060"/>
          </a:xfrm>
          <a:custGeom>
            <a:avLst/>
            <a:gdLst>
              <a:gd name="connsiteX0" fmla="*/ 0 w 5673961"/>
              <a:gd name="connsiteY0" fmla="*/ 0 h 861060"/>
              <a:gd name="connsiteX1" fmla="*/ 5673961 w 5673961"/>
              <a:gd name="connsiteY1" fmla="*/ 0 h 861060"/>
              <a:gd name="connsiteX2" fmla="*/ 5673961 w 5673961"/>
              <a:gd name="connsiteY2" fmla="*/ 861060 h 861060"/>
              <a:gd name="connsiteX3" fmla="*/ 0 w 5673961"/>
              <a:gd name="connsiteY3" fmla="*/ 861060 h 861060"/>
              <a:gd name="connsiteX4" fmla="*/ 0 w 5673961"/>
              <a:gd name="connsiteY4" fmla="*/ 0 h 861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73961" h="861060">
                <a:moveTo>
                  <a:pt x="0" y="0"/>
                </a:moveTo>
                <a:lnTo>
                  <a:pt x="5673961" y="0"/>
                </a:lnTo>
                <a:lnTo>
                  <a:pt x="5673961" y="861060"/>
                </a:lnTo>
                <a:lnTo>
                  <a:pt x="0" y="861060"/>
                </a:lnTo>
                <a:lnTo>
                  <a:pt x="0" y="0"/>
                </a:lnTo>
                <a:close/>
              </a:path>
            </a:pathLst>
          </a:custGeom>
          <a:noFill/>
          <a:ln w="25400">
            <a:solidFill>
              <a:srgbClr val="EB5484"/>
            </a:solidFill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83466" tIns="114300" rIns="114300" bIns="114300" numCol="1" spcCol="1270" anchor="ctr" anchorCtr="0">
            <a:noAutofit/>
          </a:bodyPr>
          <a:lstStyle/>
          <a:p>
            <a:pPr marL="0" lvl="0" indent="0" algn="l" defTabSz="2000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de-DE" sz="4400" kern="1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Geringe Batch Size</a:t>
            </a:r>
          </a:p>
        </p:txBody>
      </p:sp>
      <p:sp>
        <p:nvSpPr>
          <p:cNvPr id="24" name="Ellipse 23"/>
          <p:cNvSpPr/>
          <p:nvPr/>
        </p:nvSpPr>
        <p:spPr>
          <a:xfrm>
            <a:off x="2656978" y="4607877"/>
            <a:ext cx="1076325" cy="107632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0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Textfeld 13"/>
          <p:cNvSpPr txBox="1"/>
          <p:nvPr/>
        </p:nvSpPr>
        <p:spPr>
          <a:xfrm>
            <a:off x="2948919" y="2147361"/>
            <a:ext cx="492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3261914" y="3438951"/>
            <a:ext cx="492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2948919" y="4730541"/>
            <a:ext cx="4924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529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Jedes </a:t>
            </a:r>
            <a:r>
              <a:rPr lang="de-DE" dirty="0" err="1"/>
              <a:t>Conzept</a:t>
            </a:r>
            <a:r>
              <a:rPr lang="de-DE" dirty="0"/>
              <a:t> (plus ansatzweise das zugehörige </a:t>
            </a:r>
            <a:r>
              <a:rPr lang="de-DE" dirty="0" err="1"/>
              <a:t>nn</a:t>
            </a:r>
            <a:r>
              <a:rPr lang="de-DE" dirty="0"/>
              <a:t>)</a:t>
            </a:r>
          </a:p>
          <a:p>
            <a:r>
              <a:rPr lang="de-DE" dirty="0"/>
              <a:t>Metrik (warum ausbalanciert)</a:t>
            </a:r>
          </a:p>
          <a:p>
            <a:r>
              <a:rPr lang="de-DE" dirty="0" err="1"/>
              <a:t>Supervised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</a:p>
          <a:p>
            <a:r>
              <a:rPr lang="de-DE" dirty="0"/>
              <a:t>Batch </a:t>
            </a:r>
            <a:r>
              <a:rPr lang="de-DE" dirty="0" err="1"/>
              <a:t>gradient</a:t>
            </a:r>
            <a:r>
              <a:rPr lang="de-DE" dirty="0"/>
              <a:t> </a:t>
            </a:r>
            <a:r>
              <a:rPr lang="de-DE" dirty="0" err="1"/>
              <a:t>descent</a:t>
            </a:r>
            <a:r>
              <a:rPr lang="de-DE" dirty="0"/>
              <a:t> (</a:t>
            </a:r>
            <a:r>
              <a:rPr lang="de-DE" dirty="0" err="1"/>
              <a:t>batch</a:t>
            </a:r>
            <a:r>
              <a:rPr lang="de-DE" dirty="0"/>
              <a:t> </a:t>
            </a:r>
            <a:r>
              <a:rPr lang="de-DE" dirty="0" err="1"/>
              <a:t>size</a:t>
            </a:r>
            <a:r>
              <a:rPr lang="de-DE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Appendix(TODO)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327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2421</TotalTime>
  <Words>889</Words>
  <Application>Microsoft Office PowerPoint</Application>
  <PresentationFormat>Breitbild</PresentationFormat>
  <Paragraphs>117</Paragraphs>
  <Slides>7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Arial Black</vt:lpstr>
      <vt:lpstr>Calibri</vt:lpstr>
      <vt:lpstr>Times New Roman</vt:lpstr>
      <vt:lpstr>Office</vt:lpstr>
      <vt:lpstr>PowerPoint-Präsentation</vt:lpstr>
      <vt:lpstr>PowerPoint-Präsentation</vt:lpstr>
      <vt:lpstr>Methodik</vt:lpstr>
      <vt:lpstr>Trainingsdaten</vt:lpstr>
      <vt:lpstr>Literaturrecherche</vt:lpstr>
      <vt:lpstr>Ergebnisse und Fazit</vt:lpstr>
      <vt:lpstr>Appendix(TODO)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Testtitel</dc:title>
  <dc:creator>Wolf, Fabian</dc:creator>
  <cp:lastModifiedBy>Wolf, Fabian</cp:lastModifiedBy>
  <cp:revision>299</cp:revision>
  <dcterms:created xsi:type="dcterms:W3CDTF">2019-12-27T13:27:47Z</dcterms:created>
  <dcterms:modified xsi:type="dcterms:W3CDTF">2020-09-05T15:20:53Z</dcterms:modified>
</cp:coreProperties>
</file>

<file path=docProps/thumbnail.jpeg>
</file>